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200900" cy="10440988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235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8471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27065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694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11775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541300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296485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388401" algn="l" defTabSz="847100" rtl="0" eaLnBrk="1" latinLnBrk="0" hangingPunct="1">
      <a:defRPr sz="2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533">
          <p15:clr>
            <a:srgbClr val="A4A3A4"/>
          </p15:clr>
        </p15:guide>
        <p15:guide id="2" pos="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0000"/>
    <a:srgbClr val="0066FF"/>
    <a:srgbClr val="FFCC00"/>
    <a:srgbClr val="C0C0C0"/>
    <a:srgbClr val="0000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2787"/>
    <p:restoredTop sz="90929"/>
  </p:normalViewPr>
  <p:slideViewPr>
    <p:cSldViewPr>
      <p:cViewPr>
        <p:scale>
          <a:sx n="130" d="100"/>
          <a:sy n="130" d="100"/>
        </p:scale>
        <p:origin x="-2526" y="1728"/>
      </p:cViewPr>
      <p:guideLst>
        <p:guide orient="horz" pos="6533"/>
        <p:guide pos="8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57114" cy="527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16" tIns="45257" rIns="90516" bIns="45257" numCol="1" anchor="t" anchorCtr="0" compatLnSpc="1">
            <a:prstTxWarp prst="textNoShape">
              <a:avLst/>
            </a:prstTxWarp>
          </a:bodyPr>
          <a:lstStyle>
            <a:lvl1pPr defTabSz="905843">
              <a:defRPr sz="1200"/>
            </a:lvl1pPr>
          </a:lstStyle>
          <a:p>
            <a:endParaRPr lang="hr-HR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7663" y="1"/>
            <a:ext cx="2957114" cy="527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16" tIns="45257" rIns="90516" bIns="45257" numCol="1" anchor="t" anchorCtr="0" compatLnSpc="1">
            <a:prstTxWarp prst="textNoShape">
              <a:avLst/>
            </a:prstTxWarp>
          </a:bodyPr>
          <a:lstStyle>
            <a:lvl1pPr algn="r" defTabSz="905843">
              <a:defRPr sz="1200"/>
            </a:lvl1pPr>
          </a:lstStyle>
          <a:p>
            <a:endParaRPr lang="hr-HR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09489"/>
            <a:ext cx="2957114" cy="527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16" tIns="45257" rIns="90516" bIns="45257" numCol="1" anchor="b" anchorCtr="0" compatLnSpc="1">
            <a:prstTxWarp prst="textNoShape">
              <a:avLst/>
            </a:prstTxWarp>
          </a:bodyPr>
          <a:lstStyle>
            <a:lvl1pPr defTabSz="905843">
              <a:defRPr sz="1200"/>
            </a:lvl1pPr>
          </a:lstStyle>
          <a:p>
            <a:endParaRPr lang="hr-HR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7663" y="9409489"/>
            <a:ext cx="2957114" cy="527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16" tIns="45257" rIns="90516" bIns="45257" numCol="1" anchor="b" anchorCtr="0" compatLnSpc="1">
            <a:prstTxWarp prst="textNoShape">
              <a:avLst/>
            </a:prstTxWarp>
          </a:bodyPr>
          <a:lstStyle>
            <a:lvl1pPr algn="r" defTabSz="905843">
              <a:defRPr sz="1200"/>
            </a:lvl1pPr>
          </a:lstStyle>
          <a:p>
            <a:fld id="{4711A683-5855-4C78-9158-357BFF18D378}" type="slidenum">
              <a:rPr lang="hr-HR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641073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2" y="7"/>
            <a:ext cx="2946247" cy="496731"/>
          </a:xfrm>
          <a:prstGeom prst="rect">
            <a:avLst/>
          </a:prstGeom>
        </p:spPr>
        <p:txBody>
          <a:bodyPr vert="horz" lIns="92051" tIns="46026" rIns="92051" bIns="46026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49829" y="7"/>
            <a:ext cx="2946246" cy="496731"/>
          </a:xfrm>
          <a:prstGeom prst="rect">
            <a:avLst/>
          </a:prstGeom>
        </p:spPr>
        <p:txBody>
          <a:bodyPr vert="horz" lIns="92051" tIns="46026" rIns="92051" bIns="46026" rtlCol="0"/>
          <a:lstStyle>
            <a:lvl1pPr algn="r">
              <a:defRPr sz="1200"/>
            </a:lvl1pPr>
          </a:lstStyle>
          <a:p>
            <a:fld id="{224545EB-3B42-4658-8D14-F1E82689D505}" type="datetimeFigureOut">
              <a:rPr lang="sr-Latn-CS" smtClean="0"/>
              <a:pPr/>
              <a:t>3.9.2022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2116138" y="744538"/>
            <a:ext cx="25654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1" tIns="46026" rIns="92051" bIns="46026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290" y="4714956"/>
            <a:ext cx="5439101" cy="4467387"/>
          </a:xfrm>
          <a:prstGeom prst="rect">
            <a:avLst/>
          </a:prstGeom>
        </p:spPr>
        <p:txBody>
          <a:bodyPr vert="horz" lIns="92051" tIns="46026" rIns="92051" bIns="46026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2" y="9428313"/>
            <a:ext cx="2946247" cy="496729"/>
          </a:xfrm>
          <a:prstGeom prst="rect">
            <a:avLst/>
          </a:prstGeom>
        </p:spPr>
        <p:txBody>
          <a:bodyPr vert="horz" lIns="92051" tIns="46026" rIns="92051" bIns="46026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49829" y="9428313"/>
            <a:ext cx="2946246" cy="496729"/>
          </a:xfrm>
          <a:prstGeom prst="rect">
            <a:avLst/>
          </a:prstGeom>
        </p:spPr>
        <p:txBody>
          <a:bodyPr vert="horz" lIns="92051" tIns="46026" rIns="92051" bIns="46026" rtlCol="0" anchor="b"/>
          <a:lstStyle>
            <a:lvl1pPr algn="r">
              <a:defRPr sz="1200"/>
            </a:lvl1pPr>
          </a:lstStyle>
          <a:p>
            <a:fld id="{65FB1A5C-B33F-410C-AEC0-EAA0EA8D67A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253349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5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1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06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42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1775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1300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6485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88401" algn="l" defTabSz="847100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>
          <a:xfrm>
            <a:off x="2116138" y="744538"/>
            <a:ext cx="2565400" cy="3722687"/>
          </a:xfrm>
        </p:spPr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B1A5C-B33F-410C-AEC0-EAA0EA8D67A4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085824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70" y="3243958"/>
            <a:ext cx="6120765" cy="2237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0135" y="5916560"/>
            <a:ext cx="5040630" cy="2668253"/>
          </a:xfrm>
        </p:spPr>
        <p:txBody>
          <a:bodyPr/>
          <a:lstStyle>
            <a:lvl1pPr marL="0" indent="0" algn="ctr">
              <a:buNone/>
              <a:defRPr/>
            </a:lvl1pPr>
            <a:lvl2pPr marL="423550" indent="0" algn="ctr">
              <a:buNone/>
              <a:defRPr/>
            </a:lvl2pPr>
            <a:lvl3pPr marL="847100" indent="0" algn="ctr">
              <a:buNone/>
              <a:defRPr/>
            </a:lvl3pPr>
            <a:lvl4pPr marL="1270650" indent="0" algn="ctr">
              <a:buNone/>
              <a:defRPr/>
            </a:lvl4pPr>
            <a:lvl5pPr marL="1694200" indent="0" algn="ctr">
              <a:buNone/>
              <a:defRPr/>
            </a:lvl5pPr>
            <a:lvl6pPr marL="2117750" indent="0" algn="ctr">
              <a:buNone/>
              <a:defRPr/>
            </a:lvl6pPr>
            <a:lvl7pPr marL="2541300" indent="0" algn="ctr">
              <a:buNone/>
              <a:defRPr/>
            </a:lvl7pPr>
            <a:lvl8pPr marL="2964851" indent="0" algn="ctr">
              <a:buNone/>
              <a:defRPr/>
            </a:lvl8pPr>
            <a:lvl9pPr marL="3388401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617FB3-719E-48C9-80DC-B54F07B795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AEC4A-0B6F-43C1-9350-7FE23079E4D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30644" y="928088"/>
            <a:ext cx="1530191" cy="835279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0068" y="928088"/>
            <a:ext cx="4453414" cy="83527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29A04-3217-4CFE-B2A1-A9FA83B2C2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72689-BA78-4864-BDC2-11FB021655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645" y="6709786"/>
            <a:ext cx="6120765" cy="2073696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645" y="4425821"/>
            <a:ext cx="6120765" cy="2283966"/>
          </a:xfrm>
        </p:spPr>
        <p:txBody>
          <a:bodyPr anchor="b"/>
          <a:lstStyle>
            <a:lvl1pPr marL="0" indent="0">
              <a:buNone/>
              <a:defRPr sz="1900"/>
            </a:lvl1pPr>
            <a:lvl2pPr marL="423550" indent="0">
              <a:buNone/>
              <a:defRPr sz="1700"/>
            </a:lvl2pPr>
            <a:lvl3pPr marL="847100" indent="0">
              <a:buNone/>
              <a:defRPr sz="1500"/>
            </a:lvl3pPr>
            <a:lvl4pPr marL="1270650" indent="0">
              <a:buNone/>
              <a:defRPr sz="1300"/>
            </a:lvl4pPr>
            <a:lvl5pPr marL="1694200" indent="0">
              <a:buNone/>
              <a:defRPr sz="1300"/>
            </a:lvl5pPr>
            <a:lvl6pPr marL="2117750" indent="0">
              <a:buNone/>
              <a:defRPr sz="1300"/>
            </a:lvl6pPr>
            <a:lvl7pPr marL="2541300" indent="0">
              <a:buNone/>
              <a:defRPr sz="1300"/>
            </a:lvl7pPr>
            <a:lvl8pPr marL="2964851" indent="0">
              <a:buNone/>
              <a:defRPr sz="1300"/>
            </a:lvl8pPr>
            <a:lvl9pPr marL="3388401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715C4-5818-4B95-A96A-0F1D2B1590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0070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032" y="3016286"/>
            <a:ext cx="2991803" cy="62645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80D4A-B70D-4F60-B03C-9182DA6020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7641"/>
            <a:ext cx="6480810" cy="17401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47" y="2337622"/>
            <a:ext cx="3181827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7" y="3310666"/>
            <a:ext cx="3181827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57602" y="2337622"/>
            <a:ext cx="3183255" cy="97304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3550" indent="0">
              <a:buNone/>
              <a:defRPr sz="1900" b="1"/>
            </a:lvl2pPr>
            <a:lvl3pPr marL="847100" indent="0">
              <a:buNone/>
              <a:defRPr sz="1700" b="1"/>
            </a:lvl3pPr>
            <a:lvl4pPr marL="1270650" indent="0">
              <a:buNone/>
              <a:defRPr sz="1500" b="1"/>
            </a:lvl4pPr>
            <a:lvl5pPr marL="1694200" indent="0">
              <a:buNone/>
              <a:defRPr sz="1500" b="1"/>
            </a:lvl5pPr>
            <a:lvl6pPr marL="2117750" indent="0">
              <a:buNone/>
              <a:defRPr sz="1500" b="1"/>
            </a:lvl6pPr>
            <a:lvl7pPr marL="2541300" indent="0">
              <a:buNone/>
              <a:defRPr sz="1500" b="1"/>
            </a:lvl7pPr>
            <a:lvl8pPr marL="2964851" indent="0">
              <a:buNone/>
              <a:defRPr sz="1500" b="1"/>
            </a:lvl8pPr>
            <a:lvl9pPr marL="3388401" indent="0">
              <a:buNone/>
              <a:defRPr sz="1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57602" y="3310666"/>
            <a:ext cx="3183255" cy="601661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B4CDD7-5D6D-44D5-A105-4BA39132F0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E1824-AA70-4DB0-A934-78EAA4631A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A1654-12F3-4171-BCFB-11FF57032B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045" y="416190"/>
            <a:ext cx="2368868" cy="176916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6067" y="416191"/>
            <a:ext cx="4024788" cy="8911093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0045" y="2185359"/>
            <a:ext cx="2368868" cy="7141925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15DC2-1459-47C8-B158-CF4878A5BE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1605" y="7308692"/>
            <a:ext cx="4320540" cy="862832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11605" y="932439"/>
            <a:ext cx="4320540" cy="6264593"/>
          </a:xfrm>
        </p:spPr>
        <p:txBody>
          <a:bodyPr/>
          <a:lstStyle>
            <a:lvl1pPr marL="0" indent="0">
              <a:buNone/>
              <a:defRPr sz="3000"/>
            </a:lvl1pPr>
            <a:lvl2pPr marL="423550" indent="0">
              <a:buNone/>
              <a:defRPr sz="2600"/>
            </a:lvl2pPr>
            <a:lvl3pPr marL="847100" indent="0">
              <a:buNone/>
              <a:defRPr sz="2200"/>
            </a:lvl3pPr>
            <a:lvl4pPr marL="1270650" indent="0">
              <a:buNone/>
              <a:defRPr sz="1900"/>
            </a:lvl4pPr>
            <a:lvl5pPr marL="1694200" indent="0">
              <a:buNone/>
              <a:defRPr sz="1900"/>
            </a:lvl5pPr>
            <a:lvl6pPr marL="2117750" indent="0">
              <a:buNone/>
              <a:defRPr sz="1900"/>
            </a:lvl6pPr>
            <a:lvl7pPr marL="2541300" indent="0">
              <a:buNone/>
              <a:defRPr sz="1900"/>
            </a:lvl7pPr>
            <a:lvl8pPr marL="2964851" indent="0">
              <a:buNone/>
              <a:defRPr sz="1900"/>
            </a:lvl8pPr>
            <a:lvl9pPr marL="3388401" indent="0">
              <a:buNone/>
              <a:defRPr sz="19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11605" y="8171524"/>
            <a:ext cx="4320540" cy="1225366"/>
          </a:xfrm>
        </p:spPr>
        <p:txBody>
          <a:bodyPr/>
          <a:lstStyle>
            <a:lvl1pPr marL="0" indent="0">
              <a:buNone/>
              <a:defRPr sz="1300"/>
            </a:lvl1pPr>
            <a:lvl2pPr marL="423550" indent="0">
              <a:buNone/>
              <a:defRPr sz="1100"/>
            </a:lvl2pPr>
            <a:lvl3pPr marL="847100" indent="0">
              <a:buNone/>
              <a:defRPr sz="900"/>
            </a:lvl3pPr>
            <a:lvl4pPr marL="1270650" indent="0">
              <a:buNone/>
              <a:defRPr sz="800"/>
            </a:lvl4pPr>
            <a:lvl5pPr marL="1694200" indent="0">
              <a:buNone/>
              <a:defRPr sz="800"/>
            </a:lvl5pPr>
            <a:lvl6pPr marL="2117750" indent="0">
              <a:buNone/>
              <a:defRPr sz="800"/>
            </a:lvl6pPr>
            <a:lvl7pPr marL="2541300" indent="0">
              <a:buNone/>
              <a:defRPr sz="800"/>
            </a:lvl7pPr>
            <a:lvl8pPr marL="2964851" indent="0">
              <a:buNone/>
              <a:defRPr sz="800"/>
            </a:lvl8pPr>
            <a:lvl9pPr marL="3388401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C5492C-C468-4451-9F5D-0DAED2D189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0070" y="928089"/>
            <a:ext cx="6120765" cy="174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0070" y="3016286"/>
            <a:ext cx="6120765" cy="6264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0068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164">
              <a:defRPr sz="15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60310" y="9512900"/>
            <a:ext cx="2280285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ctr" defTabSz="944164">
              <a:defRPr sz="15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60645" y="9512900"/>
            <a:ext cx="1500188" cy="696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164">
              <a:defRPr sz="1500"/>
            </a:lvl1pPr>
          </a:lstStyle>
          <a:p>
            <a:fld id="{D179C339-0C7A-47A8-B0A4-0C499426D2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+mj-lt"/>
          <a:ea typeface="+mj-ea"/>
          <a:cs typeface="+mj-cs"/>
        </a:defRPr>
      </a:lvl1pPr>
      <a:lvl2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2pPr>
      <a:lvl3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3pPr>
      <a:lvl4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4pPr>
      <a:lvl5pPr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5pPr>
      <a:lvl6pPr marL="4235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6pPr>
      <a:lvl7pPr marL="8471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7pPr>
      <a:lvl8pPr marL="127065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8pPr>
      <a:lvl9pPr marL="1694200" algn="ctr" defTabSz="944164" rtl="0" eaLnBrk="0" fontAlgn="base" hangingPunct="0">
        <a:spcBef>
          <a:spcPct val="0"/>
        </a:spcBef>
        <a:spcAft>
          <a:spcPct val="0"/>
        </a:spcAft>
        <a:defRPr sz="4500">
          <a:solidFill>
            <a:schemeClr val="tx2"/>
          </a:solidFill>
          <a:latin typeface="Times New Roman" pitchFamily="18" charset="0"/>
        </a:defRPr>
      </a:lvl9pPr>
    </p:titleStyle>
    <p:bodyStyle>
      <a:lvl1pPr marL="354430" indent="-354430" algn="l" defTabSz="944164" rtl="0" eaLnBrk="0" fontAlgn="base" hangingPunct="0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67685" indent="-295603" algn="l" defTabSz="944164" rtl="0" eaLnBrk="0" fontAlgn="base" hangingPunct="0">
        <a:spcBef>
          <a:spcPct val="20000"/>
        </a:spcBef>
        <a:spcAft>
          <a:spcPct val="0"/>
        </a:spcAft>
        <a:buChar char="–"/>
        <a:defRPr sz="2900">
          <a:solidFill>
            <a:schemeClr val="tx1"/>
          </a:solidFill>
          <a:latin typeface="+mn-lt"/>
        </a:defRPr>
      </a:lvl2pPr>
      <a:lvl3pPr marL="1180940" indent="-236777" algn="l" defTabSz="944164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</a:defRPr>
      </a:lvl3pPr>
      <a:lvl4pPr marL="1653022" indent="-236777" algn="l" defTabSz="944164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1251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486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22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39575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19304" indent="-236777" algn="l" defTabSz="944164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35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71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06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42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1775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1300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6485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88401" algn="l" defTabSz="847100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9" name="Rectangle 871"/>
          <p:cNvSpPr>
            <a:spLocks noChangeArrowheads="1"/>
          </p:cNvSpPr>
          <p:nvPr/>
        </p:nvSpPr>
        <p:spPr bwMode="auto">
          <a:xfrm>
            <a:off x="72058" y="775824"/>
            <a:ext cx="6991682" cy="8896631"/>
          </a:xfrm>
          <a:prstGeom prst="rect">
            <a:avLst/>
          </a:prstGeom>
          <a:noFill/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endParaRPr lang="hr-HR"/>
          </a:p>
        </p:txBody>
      </p:sp>
      <p:sp>
        <p:nvSpPr>
          <p:cNvPr id="2921" name="Text Box 873"/>
          <p:cNvSpPr txBox="1">
            <a:spLocks noChangeArrowheads="1"/>
          </p:cNvSpPr>
          <p:nvPr/>
        </p:nvSpPr>
        <p:spPr bwMode="auto">
          <a:xfrm>
            <a:off x="744379" y="761322"/>
            <a:ext cx="1567995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JELSA → HVAR</a:t>
            </a:r>
            <a:endParaRPr lang="hr-HR" sz="1500" dirty="0">
              <a:latin typeface="Arial" charset="0"/>
            </a:endParaRPr>
          </a:p>
        </p:txBody>
      </p:sp>
      <p:sp>
        <p:nvSpPr>
          <p:cNvPr id="2922" name="Text Box 874"/>
          <p:cNvSpPr txBox="1">
            <a:spLocks noChangeArrowheads="1"/>
          </p:cNvSpPr>
          <p:nvPr/>
        </p:nvSpPr>
        <p:spPr bwMode="auto">
          <a:xfrm>
            <a:off x="4276249" y="775824"/>
            <a:ext cx="1578639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HVAR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JELSA</a:t>
            </a:r>
            <a:endParaRPr lang="hr-HR" sz="1500" dirty="0">
              <a:latin typeface="Arial" charset="0"/>
            </a:endParaRPr>
          </a:p>
        </p:txBody>
      </p:sp>
      <p:sp>
        <p:nvSpPr>
          <p:cNvPr id="2923" name="Text Box 875"/>
          <p:cNvSpPr txBox="1">
            <a:spLocks noChangeArrowheads="1"/>
          </p:cNvSpPr>
          <p:nvPr/>
        </p:nvSpPr>
        <p:spPr bwMode="auto">
          <a:xfrm>
            <a:off x="648122" y="2772222"/>
            <a:ext cx="2573171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JELSA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STARI GRAD</a:t>
            </a:r>
            <a:endParaRPr lang="hr-HR" sz="1500" dirty="0">
              <a:latin typeface="Arial" charset="0"/>
            </a:endParaRPr>
          </a:p>
        </p:txBody>
      </p:sp>
      <p:sp>
        <p:nvSpPr>
          <p:cNvPr id="2924" name="Text Box 876"/>
          <p:cNvSpPr txBox="1">
            <a:spLocks noChangeArrowheads="1"/>
          </p:cNvSpPr>
          <p:nvPr/>
        </p:nvSpPr>
        <p:spPr bwMode="auto">
          <a:xfrm>
            <a:off x="4276249" y="2780429"/>
            <a:ext cx="2348537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STARI GRAD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JELSA</a:t>
            </a:r>
            <a:endParaRPr lang="hr-HR" sz="1500" dirty="0">
              <a:latin typeface="Arial" charset="0"/>
            </a:endParaRPr>
          </a:p>
        </p:txBody>
      </p:sp>
      <p:sp>
        <p:nvSpPr>
          <p:cNvPr id="2925" name="Text Box 877"/>
          <p:cNvSpPr txBox="1">
            <a:spLocks noChangeArrowheads="1"/>
          </p:cNvSpPr>
          <p:nvPr/>
        </p:nvSpPr>
        <p:spPr bwMode="auto">
          <a:xfrm>
            <a:off x="888283" y="4882613"/>
            <a:ext cx="1934378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 smtClean="0">
                <a:latin typeface="Arial" charset="0"/>
              </a:rPr>
              <a:t>JELSA→ </a:t>
            </a:r>
            <a:r>
              <a:rPr lang="hr-HR" sz="1500" dirty="0">
                <a:latin typeface="Arial" charset="0"/>
              </a:rPr>
              <a:t>VRBOSKA</a:t>
            </a:r>
          </a:p>
        </p:txBody>
      </p:sp>
      <p:sp>
        <p:nvSpPr>
          <p:cNvPr id="2926" name="Text Box 878"/>
          <p:cNvSpPr txBox="1">
            <a:spLocks noChangeArrowheads="1"/>
          </p:cNvSpPr>
          <p:nvPr/>
        </p:nvSpPr>
        <p:spPr bwMode="auto">
          <a:xfrm>
            <a:off x="4455954" y="4872463"/>
            <a:ext cx="1976633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500" dirty="0">
                <a:latin typeface="Arial" charset="0"/>
              </a:rPr>
              <a:t>VRBOSKA → </a:t>
            </a:r>
            <a:r>
              <a:rPr lang="hr-HR" sz="1500" dirty="0" smtClean="0">
                <a:latin typeface="Arial" charset="0"/>
              </a:rPr>
              <a:t>JELSA</a:t>
            </a:r>
            <a:endParaRPr lang="hr-HR" sz="1500" dirty="0">
              <a:latin typeface="Arial" charset="0"/>
            </a:endParaRPr>
          </a:p>
        </p:txBody>
      </p:sp>
      <p:sp>
        <p:nvSpPr>
          <p:cNvPr id="2927" name="Text Box 879"/>
          <p:cNvSpPr txBox="1">
            <a:spLocks noChangeArrowheads="1"/>
          </p:cNvSpPr>
          <p:nvPr/>
        </p:nvSpPr>
        <p:spPr bwMode="auto">
          <a:xfrm>
            <a:off x="432098" y="6804670"/>
            <a:ext cx="2664296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lvl="0"/>
            <a:r>
              <a:rPr lang="hr-HR" sz="1500" dirty="0" smtClean="0">
                <a:latin typeface="Arial" charset="0"/>
              </a:rPr>
              <a:t>JELSA </a:t>
            </a:r>
            <a:r>
              <a:rPr lang="hr-HR" sz="1500" dirty="0">
                <a:latin typeface="Arial" charset="0"/>
              </a:rPr>
              <a:t>→ </a:t>
            </a:r>
            <a:r>
              <a:rPr lang="hr-HR" sz="1500" dirty="0" smtClean="0">
                <a:latin typeface="Arial" charset="0"/>
              </a:rPr>
              <a:t>SUĆURAJ</a:t>
            </a:r>
            <a:r>
              <a:rPr lang="hr-HR" sz="1500" dirty="0" smtClean="0">
                <a:solidFill>
                  <a:srgbClr val="000000"/>
                </a:solidFill>
                <a:latin typeface="Arial" charset="0"/>
              </a:rPr>
              <a:t>→SPLIT</a:t>
            </a:r>
            <a:endParaRPr lang="hr-HR" sz="15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28" name="Text Box 880"/>
          <p:cNvSpPr txBox="1">
            <a:spLocks noChangeArrowheads="1"/>
          </p:cNvSpPr>
          <p:nvPr/>
        </p:nvSpPr>
        <p:spPr bwMode="auto">
          <a:xfrm>
            <a:off x="4032498" y="6808774"/>
            <a:ext cx="2808312" cy="31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r>
              <a:rPr lang="hr-HR" sz="1500" dirty="0" smtClean="0">
                <a:solidFill>
                  <a:srgbClr val="000000"/>
                </a:solidFill>
                <a:latin typeface="Arial" charset="0"/>
              </a:rPr>
              <a:t>SPLIT→ SUĆURAJ→JELSA </a:t>
            </a:r>
            <a:endParaRPr lang="hr-HR" sz="1500" dirty="0">
              <a:latin typeface="Arial" charset="0"/>
            </a:endParaRPr>
          </a:p>
        </p:txBody>
      </p:sp>
      <p:sp>
        <p:nvSpPr>
          <p:cNvPr id="2929" name="Text Box 881"/>
          <p:cNvSpPr txBox="1">
            <a:spLocks noChangeArrowheads="1"/>
          </p:cNvSpPr>
          <p:nvPr/>
        </p:nvSpPr>
        <p:spPr bwMode="auto">
          <a:xfrm>
            <a:off x="360089" y="7679918"/>
            <a:ext cx="3205105" cy="54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lvl="0"/>
            <a:endParaRPr lang="hr-HR" sz="1500" dirty="0" smtClean="0">
              <a:solidFill>
                <a:srgbClr val="000000"/>
              </a:solidFill>
              <a:latin typeface="Arial" charset="0"/>
            </a:endParaRPr>
          </a:p>
          <a:p>
            <a:pPr lvl="0"/>
            <a:r>
              <a:rPr lang="hr-HR" sz="1500" dirty="0" smtClean="0">
                <a:solidFill>
                  <a:srgbClr val="000000"/>
                </a:solidFill>
                <a:latin typeface="Arial" charset="0"/>
              </a:rPr>
              <a:t>JELSA → TRAJEKT ( FERRY)</a:t>
            </a:r>
            <a:endParaRPr lang="hr-HR" sz="15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30" name="Text Box 882"/>
          <p:cNvSpPr txBox="1">
            <a:spLocks noChangeArrowheads="1"/>
          </p:cNvSpPr>
          <p:nvPr/>
        </p:nvSpPr>
        <p:spPr bwMode="auto">
          <a:xfrm>
            <a:off x="3528442" y="7452742"/>
            <a:ext cx="3525774" cy="778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endParaRPr lang="hr-HR" sz="1500" dirty="0" smtClean="0">
              <a:latin typeface="Arial" charset="0"/>
            </a:endParaRPr>
          </a:p>
          <a:p>
            <a:r>
              <a:rPr lang="hr-HR" sz="1500" dirty="0" smtClean="0">
                <a:latin typeface="Arial" charset="0"/>
              </a:rPr>
              <a:t>        </a:t>
            </a:r>
          </a:p>
          <a:p>
            <a:r>
              <a:rPr lang="hr-HR" sz="1500" dirty="0" smtClean="0">
                <a:latin typeface="Arial" charset="0"/>
              </a:rPr>
              <a:t>     TRAJEKT  </a:t>
            </a:r>
            <a:r>
              <a:rPr lang="hr-HR" sz="1500" dirty="0">
                <a:latin typeface="Arial" charset="0"/>
              </a:rPr>
              <a:t>(FERRY</a:t>
            </a:r>
            <a:r>
              <a:rPr lang="hr-HR" sz="1500" dirty="0" smtClean="0">
                <a:latin typeface="Arial" charset="0"/>
              </a:rPr>
              <a:t>) → JELSA</a:t>
            </a:r>
            <a:endParaRPr lang="hr-HR" sz="1500" dirty="0">
              <a:latin typeface="Arial" charset="0"/>
            </a:endParaRPr>
          </a:p>
        </p:txBody>
      </p:sp>
      <p:sp>
        <p:nvSpPr>
          <p:cNvPr id="2933" name="Text Box 885"/>
          <p:cNvSpPr txBox="1">
            <a:spLocks noChangeArrowheads="1"/>
          </p:cNvSpPr>
          <p:nvPr/>
        </p:nvSpPr>
        <p:spPr bwMode="auto">
          <a:xfrm>
            <a:off x="2357443" y="179934"/>
            <a:ext cx="2683167" cy="547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lnSpc>
                <a:spcPct val="60000"/>
              </a:lnSpc>
            </a:pPr>
            <a:r>
              <a:rPr lang="hr-HR" sz="3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VOZNI  RED</a:t>
            </a:r>
          </a:p>
          <a:p>
            <a:pPr algn="ctr">
              <a:lnSpc>
                <a:spcPct val="60000"/>
              </a:lnSpc>
            </a:pPr>
            <a:r>
              <a:rPr lang="hr-HR" sz="2000" b="1" dirty="0">
                <a:ln/>
                <a:solidFill>
                  <a:schemeClr val="accent3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hr-HR" sz="16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BUS TIME-TABLE</a:t>
            </a:r>
          </a:p>
        </p:txBody>
      </p:sp>
      <p:sp>
        <p:nvSpPr>
          <p:cNvPr id="2937" name="Text Box 889"/>
          <p:cNvSpPr txBox="1">
            <a:spLocks noChangeArrowheads="1"/>
          </p:cNvSpPr>
          <p:nvPr/>
        </p:nvSpPr>
        <p:spPr bwMode="auto">
          <a:xfrm>
            <a:off x="5400650" y="251943"/>
            <a:ext cx="1584176" cy="501036"/>
          </a:xfrm>
          <a:prstGeom prst="rect">
            <a:avLst/>
          </a:prstGeom>
          <a:noFill/>
          <a:ln w="57150" cmpd="thinThick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square" lIns="84710" tIns="42355" rIns="84710" bIns="42355">
            <a:spAutoFit/>
          </a:bodyPr>
          <a:lstStyle/>
          <a:p>
            <a:pPr algn="ctr">
              <a:lnSpc>
                <a:spcPct val="90000"/>
              </a:lnSpc>
            </a:pPr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VRIJEDI OD </a:t>
            </a:r>
            <a:r>
              <a:rPr lang="hr-HR" sz="1000" b="1" smtClean="0">
                <a:latin typeface="Arial" panose="020B0604020202020204" pitchFamily="34" charset="0"/>
                <a:cs typeface="Arial" panose="020B0604020202020204" pitchFamily="34" charset="0"/>
              </a:rPr>
              <a:t>: 05.09.2022</a:t>
            </a:r>
            <a:endParaRPr lang="hr-HR" sz="1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949" name="Rectangle 901" descr="Dark upward diagonal"/>
          <p:cNvSpPr>
            <a:spLocks noChangeArrowheads="1"/>
          </p:cNvSpPr>
          <p:nvPr/>
        </p:nvSpPr>
        <p:spPr bwMode="auto">
          <a:xfrm>
            <a:off x="95940" y="9684990"/>
            <a:ext cx="6960894" cy="45430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4710" tIns="42355" rIns="84710" bIns="42355" anchor="ctr"/>
          <a:lstStyle/>
          <a:p>
            <a:pPr algn="ctr"/>
            <a:endParaRPr lang="hr-HR"/>
          </a:p>
        </p:txBody>
      </p:sp>
      <p:sp>
        <p:nvSpPr>
          <p:cNvPr id="2951" name="Text Box 903"/>
          <p:cNvSpPr txBox="1">
            <a:spLocks noChangeArrowheads="1"/>
          </p:cNvSpPr>
          <p:nvPr/>
        </p:nvSpPr>
        <p:spPr bwMode="auto">
          <a:xfrm>
            <a:off x="68580" y="9684990"/>
            <a:ext cx="962958" cy="239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r>
              <a:rPr lang="hr-HR" sz="1000" b="1" dirty="0">
                <a:latin typeface="Arial" panose="020B0604020202020204" pitchFamily="34" charset="0"/>
                <a:cs typeface="Arial" panose="020B0604020202020204" pitchFamily="34" charset="0"/>
              </a:rPr>
              <a:t>NAPOMENA:</a:t>
            </a:r>
          </a:p>
        </p:txBody>
      </p:sp>
      <p:sp>
        <p:nvSpPr>
          <p:cNvPr id="2952" name="Text Box 904"/>
          <p:cNvSpPr txBox="1">
            <a:spLocks noChangeArrowheads="1"/>
          </p:cNvSpPr>
          <p:nvPr/>
        </p:nvSpPr>
        <p:spPr bwMode="auto">
          <a:xfrm>
            <a:off x="1181407" y="9684990"/>
            <a:ext cx="5090691" cy="356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110000"/>
              </a:lnSpc>
            </a:pPr>
            <a:r>
              <a:rPr lang="hr-HR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SVI PODCRTANI POLASCI OVISE O DOLASKU TRAJEKTAVOZNE KARTE KUPUJU SE </a:t>
            </a:r>
            <a:r>
              <a:rPr lang="hr-HR" sz="800" b="1" smtClean="0">
                <a:latin typeface="Arial" panose="020B0604020202020204" pitchFamily="34" charset="0"/>
                <a:cs typeface="Arial" panose="020B0604020202020204" pitchFamily="34" charset="0"/>
              </a:rPr>
              <a:t>U AUTOBUSU</a:t>
            </a:r>
            <a:endParaRPr lang="hr-HR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endParaRPr lang="hr-HR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5" name="Line 907"/>
          <p:cNvSpPr>
            <a:spLocks noChangeShapeType="1"/>
          </p:cNvSpPr>
          <p:nvPr/>
        </p:nvSpPr>
        <p:spPr bwMode="auto">
          <a:xfrm>
            <a:off x="3578824" y="783255"/>
            <a:ext cx="27450" cy="888920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3" name="TextBox 2"/>
          <p:cNvSpPr txBox="1"/>
          <p:nvPr/>
        </p:nvSpPr>
        <p:spPr>
          <a:xfrm>
            <a:off x="1152178" y="10158849"/>
            <a:ext cx="39068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Tel: 021 765 904  ; E-mail: cazmatrans.otok.hvar@st.t-com.hr</a:t>
            </a:r>
            <a:endParaRPr lang="hr-H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68276490"/>
              </p:ext>
            </p:extLst>
          </p:nvPr>
        </p:nvGraphicFramePr>
        <p:xfrm>
          <a:off x="112070" y="1092195"/>
          <a:ext cx="3445518" cy="11644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005"/>
                <a:gridCol w="2908513"/>
              </a:tblGrid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07:20</a:t>
                      </a: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0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1875">
                <a:tc>
                  <a:txBody>
                    <a:bodyPr/>
                    <a:lstStyle/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14:10</a:t>
                      </a: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17:20</a:t>
                      </a: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015" marR="63015" marT="31508" marB="31508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" name="Table 4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53246513"/>
              </p:ext>
            </p:extLst>
          </p:nvPr>
        </p:nvGraphicFramePr>
        <p:xfrm>
          <a:off x="3528442" y="1064203"/>
          <a:ext cx="3672458" cy="14926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5495"/>
                <a:gridCol w="3196963"/>
              </a:tblGrid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3857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09:45</a:t>
                      </a:r>
                    </a:p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</a:p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18:20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61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22:45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628" marR="63628" marT="31813" marB="31813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Table 4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86277377"/>
              </p:ext>
            </p:extLst>
          </p:nvPr>
        </p:nvGraphicFramePr>
        <p:xfrm>
          <a:off x="112071" y="5142597"/>
          <a:ext cx="3344363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1241"/>
                <a:gridCol w="2823122"/>
              </a:tblGrid>
              <a:tr h="20733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hr-HR" sz="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339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10:50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6657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13:20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2709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13:40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07339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16:45</a:t>
                      </a:r>
                    </a:p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r-HR" sz="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22:45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Table 4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71905652"/>
              </p:ext>
            </p:extLst>
          </p:nvPr>
        </p:nvGraphicFramePr>
        <p:xfrm>
          <a:off x="3699026" y="5137317"/>
          <a:ext cx="3341508" cy="1432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0795"/>
                <a:gridCol w="2820713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04:25</a:t>
                      </a: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06:40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598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07:10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598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09:35</a:t>
                      </a: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11:30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598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14:00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5986">
                <a:tc>
                  <a:txBody>
                    <a:bodyPr/>
                    <a:lstStyle/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16:30</a:t>
                      </a:r>
                    </a:p>
                    <a:p>
                      <a:pPr algn="ctr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21:35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77368476"/>
              </p:ext>
            </p:extLst>
          </p:nvPr>
        </p:nvGraphicFramePr>
        <p:xfrm>
          <a:off x="177160" y="7452741"/>
          <a:ext cx="3480118" cy="21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764"/>
                <a:gridCol w="2922354"/>
              </a:tblGrid>
              <a:tr h="165104">
                <a:tc>
                  <a:txBody>
                    <a:bodyPr/>
                    <a:lstStyle/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700895804"/>
              </p:ext>
            </p:extLst>
          </p:nvPr>
        </p:nvGraphicFramePr>
        <p:xfrm>
          <a:off x="3819083" y="7092702"/>
          <a:ext cx="3381817" cy="72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14"/>
                <a:gridCol w="2833203"/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14:40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I PETKOM (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Split)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Petkom  iz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Sućurja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Sućuraj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48558723"/>
              </p:ext>
            </p:extLst>
          </p:nvPr>
        </p:nvGraphicFramePr>
        <p:xfrm>
          <a:off x="3635144" y="8250568"/>
          <a:ext cx="3312369" cy="109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6253"/>
                <a:gridCol w="2796116"/>
              </a:tblGrid>
              <a:tr h="118157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06:45</a:t>
                      </a:r>
                    </a:p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10:20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9534">
                <a:tc>
                  <a:txBody>
                    <a:bodyPr/>
                    <a:lstStyle/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 I PETKOM VOZI U DOL,SVIRČE I VRISNIK </a:t>
                      </a:r>
                    </a:p>
                    <a:p>
                      <a:pPr algn="l"/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8157">
                <a:tc>
                  <a:txBody>
                    <a:bodyPr/>
                    <a:lstStyle/>
                    <a:p>
                      <a:pPr algn="ctr"/>
                      <a:endParaRPr lang="hr-HR" sz="800" b="1" u="sng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22:15</a:t>
                      </a:r>
                      <a:endParaRPr lang="hr-HR" sz="8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8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/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PETKOM</a:t>
                      </a:r>
                      <a:r>
                        <a:rPr lang="hr-HR" sz="800" b="1" u="non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VOZI U DOL,SVIRČE I VRISNIK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7" name="Line 907"/>
          <p:cNvSpPr>
            <a:spLocks noChangeShapeType="1"/>
          </p:cNvSpPr>
          <p:nvPr/>
        </p:nvSpPr>
        <p:spPr bwMode="auto">
          <a:xfrm rot="5400000" flipH="1">
            <a:off x="3575467" y="-712695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8" name="Line 907"/>
          <p:cNvSpPr>
            <a:spLocks noChangeShapeType="1"/>
          </p:cNvSpPr>
          <p:nvPr/>
        </p:nvSpPr>
        <p:spPr bwMode="auto">
          <a:xfrm rot="5400000" flipH="1">
            <a:off x="3570617" y="1403992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59" name="Line 907"/>
          <p:cNvSpPr>
            <a:spLocks noChangeShapeType="1"/>
          </p:cNvSpPr>
          <p:nvPr/>
        </p:nvSpPr>
        <p:spPr bwMode="auto">
          <a:xfrm rot="5400000" flipH="1">
            <a:off x="3561092" y="3319753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sp>
        <p:nvSpPr>
          <p:cNvPr id="60" name="Line 907"/>
          <p:cNvSpPr>
            <a:spLocks noChangeShapeType="1"/>
          </p:cNvSpPr>
          <p:nvPr/>
        </p:nvSpPr>
        <p:spPr bwMode="auto">
          <a:xfrm rot="5400000" flipH="1">
            <a:off x="3547411" y="4460396"/>
            <a:ext cx="8206" cy="6978040"/>
          </a:xfrm>
          <a:prstGeom prst="line">
            <a:avLst/>
          </a:prstGeom>
          <a:noFill/>
          <a:ln w="19050">
            <a:solidFill>
              <a:srgbClr val="C00000"/>
            </a:solidFill>
            <a:round/>
            <a:headEnd/>
            <a:tailEnd/>
          </a:ln>
          <a:effectLst/>
        </p:spPr>
        <p:txBody>
          <a:bodyPr lIns="84710" tIns="42355" rIns="84710" bIns="42355"/>
          <a:lstStyle/>
          <a:p>
            <a:endParaRPr lang="hr-HR"/>
          </a:p>
        </p:txBody>
      </p:sp>
      <p:graphicFrame>
        <p:nvGraphicFramePr>
          <p:cNvPr id="6" name="Tablica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513148356"/>
              </p:ext>
            </p:extLst>
          </p:nvPr>
        </p:nvGraphicFramePr>
        <p:xfrm>
          <a:off x="144066" y="3132262"/>
          <a:ext cx="3365884" cy="169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271781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04:35</a:t>
                      </a:r>
                    </a:p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06:50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07:20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09:50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9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10:50</a:t>
                      </a:r>
                    </a:p>
                    <a:p>
                      <a:pPr algn="ctr"/>
                      <a:r>
                        <a:rPr lang="hr-HR" sz="9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11:45</a:t>
                      </a:r>
                      <a:endParaRPr lang="hr-HR" sz="9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14:10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16:40</a:t>
                      </a:r>
                      <a:r>
                        <a:rPr lang="hr-HR" sz="900" b="1" u="none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hr-HR" sz="900" b="1" u="none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</a:t>
                      </a:r>
                      <a:endParaRPr lang="hr-HR" sz="9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800" b="1" u="none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17:20      21:50  22:45</a:t>
                      </a:r>
                      <a:endParaRPr lang="hr-HR" sz="8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ica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20647628"/>
              </p:ext>
            </p:extLst>
          </p:nvPr>
        </p:nvGraphicFramePr>
        <p:xfrm>
          <a:off x="176101" y="7099234"/>
          <a:ext cx="3358741" cy="2847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482"/>
                <a:gridCol w="2835259"/>
              </a:tblGrid>
              <a:tr h="284766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04:45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6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PONEDJELJKOM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 PETKOM (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r>
                        <a:rPr lang="hr-HR" sz="600" b="1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r>
                        <a:rPr lang="hr-HR" sz="600" b="1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hr-HR" sz="6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Tablica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51810622"/>
              </p:ext>
            </p:extLst>
          </p:nvPr>
        </p:nvGraphicFramePr>
        <p:xfrm>
          <a:off x="216074" y="8100815"/>
          <a:ext cx="3360313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3726"/>
                <a:gridCol w="2836587"/>
              </a:tblGrid>
              <a:tr h="288031">
                <a:tc>
                  <a:txBody>
                    <a:bodyPr/>
                    <a:lstStyle/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hr-HR" sz="800" b="1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04:35</a:t>
                      </a:r>
                    </a:p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06:50</a:t>
                      </a: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216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09:50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6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92162">
                <a:tc>
                  <a:txBody>
                    <a:bodyPr/>
                    <a:lstStyle/>
                    <a:p>
                      <a:pPr algn="ctr"/>
                      <a:r>
                        <a:rPr lang="hr-HR" sz="8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16:40</a:t>
                      </a:r>
                      <a:endParaRPr lang="hr-HR" sz="8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" name="Tablica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43016840"/>
              </p:ext>
            </p:extLst>
          </p:nvPr>
        </p:nvGraphicFramePr>
        <p:xfrm>
          <a:off x="3672458" y="3132262"/>
          <a:ext cx="3365884" cy="169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2789820"/>
              </a:tblGrid>
              <a:tr h="72008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04:15</a:t>
                      </a:r>
                    </a:p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06:25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hr-HR" sz="600" b="1" u="none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71155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07:00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09:00</a:t>
                      </a:r>
                    </a:p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11:15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13:00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59570">
                <a:tc>
                  <a:txBody>
                    <a:bodyPr/>
                    <a:lstStyle/>
                    <a:p>
                      <a:pPr algn="ctr"/>
                      <a:r>
                        <a:rPr lang="hr-HR" sz="9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13:15</a:t>
                      </a:r>
                      <a:endParaRPr lang="hr-HR" sz="9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5408">
                <a:tc>
                  <a:txBody>
                    <a:bodyPr/>
                    <a:lstStyle/>
                    <a:p>
                      <a:pPr algn="ctr"/>
                      <a:r>
                        <a:rPr lang="hr-HR" sz="900" b="1" u="sng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16:25</a:t>
                      </a:r>
                      <a:endParaRPr lang="hr-HR" sz="900" b="1" u="sng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471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8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18:45   21:20      22:25</a:t>
                      </a:r>
                    </a:p>
                  </a:txBody>
                  <a:tcPr marL="38959" marR="38959" marT="19480" marB="1948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" name="Text Box 887"/>
          <p:cNvSpPr txBox="1">
            <a:spLocks noChangeArrowheads="1"/>
          </p:cNvSpPr>
          <p:nvPr/>
        </p:nvSpPr>
        <p:spPr bwMode="auto">
          <a:xfrm>
            <a:off x="62494" y="586296"/>
            <a:ext cx="171139" cy="22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710" tIns="42355" rIns="84710" bIns="42355">
            <a:spAutoFit/>
          </a:bodyPr>
          <a:lstStyle/>
          <a:p>
            <a:pPr>
              <a:lnSpc>
                <a:spcPct val="90000"/>
              </a:lnSpc>
            </a:pPr>
            <a:endParaRPr lang="en-US" sz="10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37" name="Slika 36" descr="Čazmatrans Promet 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0090" y="107926"/>
            <a:ext cx="17240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1796</TotalTime>
  <Words>179</Words>
  <Application>Microsoft Office PowerPoint</Application>
  <PresentationFormat>Prilagođeno</PresentationFormat>
  <Paragraphs>88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Default Design</vt:lpstr>
      <vt:lpstr>Slajd 1</vt:lpstr>
    </vt:vector>
  </TitlesOfParts>
  <Company>Kodak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Vinko</dc:creator>
  <cp:lastModifiedBy>Jerko</cp:lastModifiedBy>
  <cp:revision>180</cp:revision>
  <cp:lastPrinted>2013-02-08T13:18:51Z</cp:lastPrinted>
  <dcterms:created xsi:type="dcterms:W3CDTF">2001-10-31T16:59:52Z</dcterms:created>
  <dcterms:modified xsi:type="dcterms:W3CDTF">2022-09-03T07:43:51Z</dcterms:modified>
</cp:coreProperties>
</file>